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modernComment_102_A9B624C5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7AF33550-B4B7-DA88-67C8-340405A64877}" name="Nguyen Trinh Tra Giang" initials="NT" userId="S::tragiang@symll.onmicrosoft.com::40647c7b-29e0-4640-afeb-514c5779faa1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216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8/10/relationships/authors" Target="author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omments/modernComment_102_A9B624C5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C015B69F-4913-4261-A0B8-D618C33D4EA7}" authorId="{7AF33550-B4B7-DA88-67C8-340405A64877}" created="2025-09-16T15:04:40.053">
    <pc:sldMkLst xmlns:pc="http://schemas.microsoft.com/office/powerpoint/2013/main/command">
      <pc:docMk/>
      <pc:sldMk cId="2847286469" sldId="258"/>
    </pc:sldMkLst>
    <p188:txBody>
      <a:bodyPr/>
      <a:lstStyle/>
      <a:p>
        <a:r>
          <a:rPr lang="en-US"/>
          <a:t>Other 3rd party map makers: CommonRoad Designer, Netedit, Driving Scenario Creator (Blender plugin), OpenRoadEd. Even Unreal Engine itself</a:t>
        </a:r>
      </a:p>
    </p188:txBody>
  </p188:cm>
</p188:cmLst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9AAD7-AC67-49CB-A84C-2F3578DE11AE}" type="datetimeFigureOut">
              <a:rPr lang="en-US" smtClean="0"/>
              <a:t>9/17/2025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B6167-A1D6-4F66-B540-FB0A59725E97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01836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9AAD7-AC67-49CB-A84C-2F3578DE11AE}" type="datetimeFigureOut">
              <a:rPr lang="en-US" smtClean="0"/>
              <a:t>9/17/2025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B6167-A1D6-4F66-B540-FB0A59725E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6809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9AAD7-AC67-49CB-A84C-2F3578DE11AE}" type="datetimeFigureOut">
              <a:rPr lang="en-US" smtClean="0"/>
              <a:t>9/17/2025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B6167-A1D6-4F66-B540-FB0A59725E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6013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9AAD7-AC67-49CB-A84C-2F3578DE11AE}" type="datetimeFigureOut">
              <a:rPr lang="en-US" smtClean="0"/>
              <a:t>9/17/2025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B6167-A1D6-4F66-B540-FB0A59725E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018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9AAD7-AC67-49CB-A84C-2F3578DE11AE}" type="datetimeFigureOut">
              <a:rPr lang="en-US" smtClean="0"/>
              <a:t>9/17/2025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B6167-A1D6-4F66-B540-FB0A59725E97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16040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9AAD7-AC67-49CB-A84C-2F3578DE11AE}" type="datetimeFigureOut">
              <a:rPr lang="en-US" smtClean="0"/>
              <a:t>9/17/2025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B6167-A1D6-4F66-B540-FB0A59725E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7581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9AAD7-AC67-49CB-A84C-2F3578DE11AE}" type="datetimeFigureOut">
              <a:rPr lang="en-US" smtClean="0"/>
              <a:t>9/17/2025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B6167-A1D6-4F66-B540-FB0A59725E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0230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9AAD7-AC67-49CB-A84C-2F3578DE11AE}" type="datetimeFigureOut">
              <a:rPr lang="en-US" smtClean="0"/>
              <a:t>9/17/2025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B6167-A1D6-4F66-B540-FB0A59725E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7652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9AAD7-AC67-49CB-A84C-2F3578DE11AE}" type="datetimeFigureOut">
              <a:rPr lang="en-US" smtClean="0"/>
              <a:t>9/17/2025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B6167-A1D6-4F66-B540-FB0A59725E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3156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6BD9AAD7-AC67-49CB-A84C-2F3578DE11AE}" type="datetimeFigureOut">
              <a:rPr lang="en-US" smtClean="0"/>
              <a:t>9/17/2025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BEB6167-A1D6-4F66-B540-FB0A59725E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160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9AAD7-AC67-49CB-A84C-2F3578DE11AE}" type="datetimeFigureOut">
              <a:rPr lang="en-US" smtClean="0"/>
              <a:t>9/17/2025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B6167-A1D6-4F66-B540-FB0A59725E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5515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BD9AAD7-AC67-49CB-A84C-2F3578DE11AE}" type="datetimeFigureOut">
              <a:rPr lang="en-US" smtClean="0"/>
              <a:t>9/17/2025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ABEB6167-A1D6-4F66-B540-FB0A59725E97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6056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microsoft.com/office/2018/10/relationships/comments" Target="../comments/modernComment_102_A9B624C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youtube.com/watch?v=wIQdLQoZmfY" TargetMode="External"/><Relationship Id="rId5" Type="http://schemas.openxmlformats.org/officeDocument/2006/relationships/hyperlink" Target="https://www.youtube.com/watch?v=zcVTh2dQBn8" TargetMode="Externa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048244-7F47-11A4-5F1A-9632E46FE3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2150346"/>
            <a:ext cx="10058400" cy="2174765"/>
          </a:xfrm>
        </p:spPr>
        <p:txBody>
          <a:bodyPr/>
          <a:lstStyle/>
          <a:p>
            <a:r>
              <a:rPr lang="en-US" dirty="0"/>
              <a:t>How to create Carla Package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B0147C-D3FA-8133-35CE-B04B7DE02FF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Using Carla Unreal Engine and </a:t>
            </a:r>
            <a:r>
              <a:rPr lang="en-US" dirty="0" err="1"/>
              <a:t>matlab</a:t>
            </a:r>
            <a:r>
              <a:rPr lang="en-US" dirty="0"/>
              <a:t> roadrunner</a:t>
            </a:r>
          </a:p>
        </p:txBody>
      </p:sp>
    </p:spTree>
    <p:extLst>
      <p:ext uri="{BB962C8B-B14F-4D97-AF65-F5344CB8AC3E}">
        <p14:creationId xmlns:p14="http://schemas.microsoft.com/office/powerpoint/2010/main" val="13258527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256147EB-1FD4-E199-195E-DA8DBEDE37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8528" y="663710"/>
            <a:ext cx="4265189" cy="2399544"/>
          </a:xfrm>
          <a:prstGeom prst="rect">
            <a:avLst/>
          </a:prstGeom>
        </p:spPr>
      </p:pic>
      <p:pic>
        <p:nvPicPr>
          <p:cNvPr id="11" name="Picture 10" descr="A car on a road&#10;&#10;Description automatically generated">
            <a:extLst>
              <a:ext uri="{FF2B5EF4-FFF2-40B4-BE49-F238E27FC236}">
                <a16:creationId xmlns:a16="http://schemas.microsoft.com/office/drawing/2014/main" id="{C5D4B83C-C666-B5B6-2BD1-7410750E9A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3245" y="3601787"/>
            <a:ext cx="3886041" cy="218520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C7FEBAB-905F-3C10-895B-1A720B6E0C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67611" y="842420"/>
            <a:ext cx="4265189" cy="21856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DDFA98C-11B0-EAB5-D38F-033756E14CCE}"/>
              </a:ext>
            </a:extLst>
          </p:cNvPr>
          <p:cNvSpPr txBox="1">
            <a:spLocks/>
          </p:cNvSpPr>
          <p:nvPr/>
        </p:nvSpPr>
        <p:spPr>
          <a:xfrm>
            <a:off x="693331" y="35848"/>
            <a:ext cx="10058400" cy="91293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About Roadrunner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6BF8F53-106E-6C99-300E-28BB4344A58F}"/>
              </a:ext>
            </a:extLst>
          </p:cNvPr>
          <p:cNvSpPr txBox="1"/>
          <p:nvPr/>
        </p:nvSpPr>
        <p:spPr>
          <a:xfrm>
            <a:off x="1165917" y="5910381"/>
            <a:ext cx="4133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Traffic Signal Rules and Lane Connectivity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92B4B4-C34E-EAE8-E1BE-44B2345962E3}"/>
              </a:ext>
            </a:extLst>
          </p:cNvPr>
          <p:cNvSpPr txBox="1"/>
          <p:nvPr/>
        </p:nvSpPr>
        <p:spPr>
          <a:xfrm>
            <a:off x="7876799" y="5760216"/>
            <a:ext cx="213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Export to simulators (supported by Carla)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D70DDFD-5B3A-35DE-4182-528A3BA0BF90}"/>
              </a:ext>
            </a:extLst>
          </p:cNvPr>
          <p:cNvSpPr txBox="1"/>
          <p:nvPr/>
        </p:nvSpPr>
        <p:spPr>
          <a:xfrm>
            <a:off x="1877960" y="3059668"/>
            <a:ext cx="3074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Road and 3D scene modelling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5DDC1A0-8F07-B459-B66B-C94B4ABE15DD}"/>
              </a:ext>
            </a:extLst>
          </p:cNvPr>
          <p:cNvSpPr txBox="1"/>
          <p:nvPr/>
        </p:nvSpPr>
        <p:spPr>
          <a:xfrm>
            <a:off x="7124781" y="3076563"/>
            <a:ext cx="34721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Functional Road Network Design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D19ECB3-A29C-A767-05E8-921B2F06D03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0708" y="3614827"/>
            <a:ext cx="4552335" cy="2294979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48EA083-CE38-498D-035B-83BA9CB68B9A}"/>
              </a:ext>
            </a:extLst>
          </p:cNvPr>
          <p:cNvCxnSpPr/>
          <p:nvPr/>
        </p:nvCxnSpPr>
        <p:spPr>
          <a:xfrm>
            <a:off x="825910" y="3445895"/>
            <a:ext cx="105991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FDB17DB-C7C0-F316-3175-BC09C3211D09}"/>
              </a:ext>
            </a:extLst>
          </p:cNvPr>
          <p:cNvCxnSpPr/>
          <p:nvPr/>
        </p:nvCxnSpPr>
        <p:spPr>
          <a:xfrm>
            <a:off x="6174657" y="663710"/>
            <a:ext cx="0" cy="56160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7286469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8BD7431-4497-4053-80B6-59370E17B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30531"/>
            <a:ext cx="10058400" cy="1450757"/>
          </a:xfrm>
        </p:spPr>
        <p:txBody>
          <a:bodyPr/>
          <a:lstStyle/>
          <a:p>
            <a:r>
              <a:rPr lang="en-US" dirty="0"/>
              <a:t>About Carla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A2016AAE-EB88-A567-9880-31A1EAE32C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9309" y="2086117"/>
            <a:ext cx="5109326" cy="3390236"/>
          </a:xfrm>
          <a:prstGeom prst="rect">
            <a:avLst/>
          </a:prstGeom>
        </p:spPr>
      </p:pic>
      <p:pic>
        <p:nvPicPr>
          <p:cNvPr id="25" name="Picture 24" descr="A road with cars and buildings in the background&#10;&#10;Description automatically generated">
            <a:extLst>
              <a:ext uri="{FF2B5EF4-FFF2-40B4-BE49-F238E27FC236}">
                <a16:creationId xmlns:a16="http://schemas.microsoft.com/office/drawing/2014/main" id="{E40DEB20-35A6-733C-7137-5C23A0ABA0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706" y="2472681"/>
            <a:ext cx="5732470" cy="2866235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201D7094-1C9C-AC04-5D8C-A40283AEDF7F}"/>
              </a:ext>
            </a:extLst>
          </p:cNvPr>
          <p:cNvSpPr txBox="1"/>
          <p:nvPr/>
        </p:nvSpPr>
        <p:spPr>
          <a:xfrm>
            <a:off x="1759137" y="5685026"/>
            <a:ext cx="33634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High-Fidelity Urban Simulation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4D5DF21-D816-CC49-9C60-11A89067BD79}"/>
              </a:ext>
            </a:extLst>
          </p:cNvPr>
          <p:cNvSpPr txBox="1"/>
          <p:nvPr/>
        </p:nvSpPr>
        <p:spPr>
          <a:xfrm>
            <a:off x="7305087" y="5546526"/>
            <a:ext cx="359776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Flexible Sensor Suite Integration</a:t>
            </a:r>
          </a:p>
          <a:p>
            <a:pPr algn="ctr"/>
            <a:r>
              <a:rPr lang="en-US" dirty="0"/>
              <a:t>(Support up to 17 sensors)</a:t>
            </a:r>
          </a:p>
        </p:txBody>
      </p:sp>
    </p:spTree>
    <p:extLst>
      <p:ext uri="{BB962C8B-B14F-4D97-AF65-F5344CB8AC3E}">
        <p14:creationId xmlns:p14="http://schemas.microsoft.com/office/powerpoint/2010/main" val="38468688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E6CC7B-CB03-D9D3-3834-35CF971AC5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05F55D6-193A-06F5-6DF3-89C9A7303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727587"/>
            <a:ext cx="10058400" cy="953701"/>
          </a:xfrm>
        </p:spPr>
        <p:txBody>
          <a:bodyPr/>
          <a:lstStyle/>
          <a:p>
            <a:r>
              <a:rPr lang="en-US" dirty="0"/>
              <a:t>About Carla 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53F86FD-4901-73CB-E8DB-EE5AE1FE643A}"/>
              </a:ext>
            </a:extLst>
          </p:cNvPr>
          <p:cNvSpPr txBox="1"/>
          <p:nvPr/>
        </p:nvSpPr>
        <p:spPr>
          <a:xfrm>
            <a:off x="1357968" y="5586703"/>
            <a:ext cx="37075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Open-Source and Extensible Platform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F845B9F-FCE9-2034-957C-86B74BA8C00F}"/>
              </a:ext>
            </a:extLst>
          </p:cNvPr>
          <p:cNvSpPr txBox="1"/>
          <p:nvPr/>
        </p:nvSpPr>
        <p:spPr>
          <a:xfrm>
            <a:off x="6725860" y="5586703"/>
            <a:ext cx="39022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Benchmarking and Research Support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202F7A2-E6D7-2C42-1851-4FA4815C8E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6437" y="1866063"/>
            <a:ext cx="4041135" cy="362164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90AD41E-FD1A-F473-AAD3-6848C84253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090" y="2164427"/>
            <a:ext cx="5495665" cy="3076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6312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AD653C7F-71A0-E498-FDF4-D7BCF010E2DF}"/>
              </a:ext>
            </a:extLst>
          </p:cNvPr>
          <p:cNvSpPr txBox="1">
            <a:spLocks/>
          </p:cNvSpPr>
          <p:nvPr/>
        </p:nvSpPr>
        <p:spPr>
          <a:xfrm>
            <a:off x="5416850" y="5799939"/>
            <a:ext cx="3401961" cy="36728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1800" dirty="0">
                <a:solidFill>
                  <a:schemeClr val="tx1"/>
                </a:solidFill>
                <a:latin typeface="Calibri (Body)"/>
              </a:rPr>
              <a:t>Choose File –&gt; Export -&gt; Carla </a:t>
            </a:r>
            <a:r>
              <a:rPr lang="en-US" sz="1800" dirty="0" err="1">
                <a:solidFill>
                  <a:schemeClr val="tx1"/>
                </a:solidFill>
                <a:latin typeface="Calibri (Body)"/>
              </a:rPr>
              <a:t>filmbox</a:t>
            </a:r>
            <a:endParaRPr lang="en-US" sz="1800" dirty="0">
              <a:solidFill>
                <a:schemeClr val="tx1"/>
              </a:solidFill>
              <a:latin typeface="Calibri (Body)"/>
            </a:endParaRPr>
          </a:p>
        </p:txBody>
      </p:sp>
      <p:pic>
        <p:nvPicPr>
          <p:cNvPr id="6" name="Picture 5" descr="A computer screen shot of a computer game&#10;&#10;Description automatically generated">
            <a:extLst>
              <a:ext uri="{FF2B5EF4-FFF2-40B4-BE49-F238E27FC236}">
                <a16:creationId xmlns:a16="http://schemas.microsoft.com/office/drawing/2014/main" id="{BEE10983-999E-2B49-E322-1F6334F361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310" y="2013832"/>
            <a:ext cx="4678507" cy="2479609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AF83A579-78B2-5CFC-C348-1536845A3D7F}"/>
              </a:ext>
            </a:extLst>
          </p:cNvPr>
          <p:cNvSpPr txBox="1"/>
          <p:nvPr/>
        </p:nvSpPr>
        <p:spPr>
          <a:xfrm>
            <a:off x="903084" y="4607322"/>
            <a:ext cx="51929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Editor Screen of Roadrunner.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E926E6A-F99C-238E-D825-9083A667664D}"/>
              </a:ext>
            </a:extLst>
          </p:cNvPr>
          <p:cNvSpPr txBox="1"/>
          <p:nvPr/>
        </p:nvSpPr>
        <p:spPr>
          <a:xfrm>
            <a:off x="216309" y="6414725"/>
            <a:ext cx="721687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I. Exporting map from Roadrunner to FBX (On Windows)</a:t>
            </a:r>
          </a:p>
        </p:txBody>
      </p:sp>
      <p:pic>
        <p:nvPicPr>
          <p:cNvPr id="25" name="Picture 24" descr="A screenshot of a computer&#10;&#10;Description automatically generated">
            <a:extLst>
              <a:ext uri="{FF2B5EF4-FFF2-40B4-BE49-F238E27FC236}">
                <a16:creationId xmlns:a16="http://schemas.microsoft.com/office/drawing/2014/main" id="{C107936B-B5DA-45EA-20AD-0E46EDDAC1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4642" y="604552"/>
            <a:ext cx="2906379" cy="4947884"/>
          </a:xfrm>
          <a:prstGeom prst="rect">
            <a:avLst/>
          </a:prstGeom>
        </p:spPr>
      </p:pic>
      <p:pic>
        <p:nvPicPr>
          <p:cNvPr id="27" name="Picture 26" descr="A screenshot of a computer&#10;&#10;Description automatically generated">
            <a:extLst>
              <a:ext uri="{FF2B5EF4-FFF2-40B4-BE49-F238E27FC236}">
                <a16:creationId xmlns:a16="http://schemas.microsoft.com/office/drawing/2014/main" id="{E8946E27-85E3-DEB9-6CF1-F83F6B3474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0846" y="615598"/>
            <a:ext cx="2634844" cy="4925792"/>
          </a:xfrm>
          <a:prstGeom prst="rect">
            <a:avLst/>
          </a:prstGeom>
        </p:spPr>
      </p:pic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3D73BCE1-871B-E1B3-1739-4D0620CA9062}"/>
              </a:ext>
            </a:extLst>
          </p:cNvPr>
          <p:cNvCxnSpPr>
            <a:cxnSpLocks/>
          </p:cNvCxnSpPr>
          <p:nvPr/>
        </p:nvCxnSpPr>
        <p:spPr>
          <a:xfrm>
            <a:off x="5034116" y="3253636"/>
            <a:ext cx="44245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7" name="Title 3">
            <a:extLst>
              <a:ext uri="{FF2B5EF4-FFF2-40B4-BE49-F238E27FC236}">
                <a16:creationId xmlns:a16="http://schemas.microsoft.com/office/drawing/2014/main" id="{99702AC1-1DED-2EF7-3EAD-96E53EDA0C03}"/>
              </a:ext>
            </a:extLst>
          </p:cNvPr>
          <p:cNvSpPr txBox="1">
            <a:spLocks/>
          </p:cNvSpPr>
          <p:nvPr/>
        </p:nvSpPr>
        <p:spPr>
          <a:xfrm>
            <a:off x="9340846" y="5779181"/>
            <a:ext cx="3401961" cy="36728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1800" dirty="0">
                <a:solidFill>
                  <a:schemeClr val="tx1"/>
                </a:solidFill>
                <a:latin typeface="Calibri (Body)"/>
              </a:rPr>
              <a:t>Leave Default. Choose export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E295190E-CE4D-D521-682D-B8A680CDF2D0}"/>
              </a:ext>
            </a:extLst>
          </p:cNvPr>
          <p:cNvCxnSpPr>
            <a:cxnSpLocks/>
          </p:cNvCxnSpPr>
          <p:nvPr/>
        </p:nvCxnSpPr>
        <p:spPr>
          <a:xfrm>
            <a:off x="8726129" y="3218382"/>
            <a:ext cx="44245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3270575A-D60B-2756-56C4-00D464864C92}"/>
              </a:ext>
            </a:extLst>
          </p:cNvPr>
          <p:cNvSpPr txBox="1"/>
          <p:nvPr/>
        </p:nvSpPr>
        <p:spPr>
          <a:xfrm>
            <a:off x="212188" y="4976654"/>
            <a:ext cx="5118529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Editing map: </a:t>
            </a:r>
            <a:r>
              <a:rPr lang="en-US" dirty="0">
                <a:hlinkClick r:id="rId5"/>
              </a:rPr>
              <a:t>https://www.youtube.com/watch?v=zcVTh2dQBn8</a:t>
            </a:r>
            <a:endParaRPr lang="en-US" dirty="0"/>
          </a:p>
          <a:p>
            <a:r>
              <a:rPr lang="en-US" dirty="0"/>
              <a:t>Create roundabouts: </a:t>
            </a:r>
          </a:p>
          <a:p>
            <a:r>
              <a:rPr lang="en-US" dirty="0">
                <a:hlinkClick r:id="rId6"/>
              </a:rPr>
              <a:t>https://www.youtube.com/watch?v=wIQdLQoZmfY</a:t>
            </a:r>
            <a:endParaRPr lang="en-US" dirty="0"/>
          </a:p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530937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788830-F773-9CF2-8F90-395614BE65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screenshot of a computer&#10;&#10;Description automatically generated">
            <a:extLst>
              <a:ext uri="{FF2B5EF4-FFF2-40B4-BE49-F238E27FC236}">
                <a16:creationId xmlns:a16="http://schemas.microsoft.com/office/drawing/2014/main" id="{96BA68F9-BCD2-1D35-B3DE-0428E10460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310" y="1574216"/>
            <a:ext cx="6204155" cy="220147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455B286-AF97-67C5-6538-E1AEEDE450C7}"/>
              </a:ext>
            </a:extLst>
          </p:cNvPr>
          <p:cNvSpPr txBox="1"/>
          <p:nvPr/>
        </p:nvSpPr>
        <p:spPr>
          <a:xfrm>
            <a:off x="1324718" y="4096214"/>
            <a:ext cx="34789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Check if any error occurs (usually on junctions and roundabouts and highlighted in red)</a:t>
            </a:r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C0967D04-A0B6-357E-7DF3-CC137A569A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7566" y="1311371"/>
            <a:ext cx="5118124" cy="310157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9DD38E2-E9DA-C2F6-E64A-D698BC24002F}"/>
              </a:ext>
            </a:extLst>
          </p:cNvPr>
          <p:cNvSpPr/>
          <p:nvPr/>
        </p:nvSpPr>
        <p:spPr>
          <a:xfrm>
            <a:off x="9360310" y="2556387"/>
            <a:ext cx="865239" cy="99305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BD13BCD-ED3D-54F5-68C6-D2CF48C66C64}"/>
              </a:ext>
            </a:extLst>
          </p:cNvPr>
          <p:cNvSpPr/>
          <p:nvPr/>
        </p:nvSpPr>
        <p:spPr>
          <a:xfrm>
            <a:off x="10205884" y="1868129"/>
            <a:ext cx="789256" cy="68825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4094488-2865-1E6E-3D76-578EC89E9081}"/>
              </a:ext>
            </a:extLst>
          </p:cNvPr>
          <p:cNvSpPr txBox="1"/>
          <p:nvPr/>
        </p:nvSpPr>
        <p:spPr>
          <a:xfrm>
            <a:off x="7677166" y="4495278"/>
            <a:ext cx="34789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if the software has exported the correct file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CAF60F3-8A70-D0B7-855D-2A5EF57776C0}"/>
              </a:ext>
            </a:extLst>
          </p:cNvPr>
          <p:cNvSpPr txBox="1"/>
          <p:nvPr/>
        </p:nvSpPr>
        <p:spPr>
          <a:xfrm>
            <a:off x="216309" y="6414725"/>
            <a:ext cx="721687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I. Exporting map from Roadrunner to FBX (On Windows)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A1D3279-2BAA-0016-DBB7-67521DA2157A}"/>
              </a:ext>
            </a:extLst>
          </p:cNvPr>
          <p:cNvCxnSpPr>
            <a:cxnSpLocks/>
          </p:cNvCxnSpPr>
          <p:nvPr/>
        </p:nvCxnSpPr>
        <p:spPr>
          <a:xfrm>
            <a:off x="6607277" y="580103"/>
            <a:ext cx="0" cy="49665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66072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E80B6B6-2667-2756-2858-C04CB126CCC9}"/>
              </a:ext>
            </a:extLst>
          </p:cNvPr>
          <p:cNvSpPr txBox="1"/>
          <p:nvPr/>
        </p:nvSpPr>
        <p:spPr>
          <a:xfrm>
            <a:off x="216309" y="6414725"/>
            <a:ext cx="799362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II. Building Carla Unreal Engine:  Accessing Unreal Engine Repo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5C686FDD-FCE6-843D-EBC2-F900C786E2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293" y="1365744"/>
            <a:ext cx="6096001" cy="304005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62F1BF8-06BA-2920-F223-BD084E452B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69162" y="1099847"/>
            <a:ext cx="3078167" cy="3668110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A13E645-D80D-A76E-FA46-D0C69EFC830C}"/>
              </a:ext>
            </a:extLst>
          </p:cNvPr>
          <p:cNvCxnSpPr>
            <a:cxnSpLocks/>
          </p:cNvCxnSpPr>
          <p:nvPr/>
        </p:nvCxnSpPr>
        <p:spPr>
          <a:xfrm>
            <a:off x="6873427" y="2885774"/>
            <a:ext cx="64147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1F4D393-9653-985A-AC13-B48F375A0BFF}"/>
              </a:ext>
            </a:extLst>
          </p:cNvPr>
          <p:cNvSpPr txBox="1"/>
          <p:nvPr/>
        </p:nvSpPr>
        <p:spPr>
          <a:xfrm>
            <a:off x="1587477" y="4568926"/>
            <a:ext cx="34789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Unreal Engine repo is private. Direct access not available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4772DD2-4E90-EC4A-F477-D464179DD566}"/>
              </a:ext>
            </a:extLst>
          </p:cNvPr>
          <p:cNvSpPr txBox="1"/>
          <p:nvPr/>
        </p:nvSpPr>
        <p:spPr>
          <a:xfrm>
            <a:off x="7768783" y="4945009"/>
            <a:ext cx="34789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Epic Games account and license agreement required.</a:t>
            </a:r>
          </a:p>
        </p:txBody>
      </p:sp>
    </p:spTree>
    <p:extLst>
      <p:ext uri="{BB962C8B-B14F-4D97-AF65-F5344CB8AC3E}">
        <p14:creationId xmlns:p14="http://schemas.microsoft.com/office/powerpoint/2010/main" val="40348158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575C21-BBA0-5334-2094-338AC2F06D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650E2EF-3942-C6DE-9D80-7CF25B0626F4}"/>
              </a:ext>
            </a:extLst>
          </p:cNvPr>
          <p:cNvSpPr txBox="1"/>
          <p:nvPr/>
        </p:nvSpPr>
        <p:spPr>
          <a:xfrm>
            <a:off x="216309" y="6414725"/>
            <a:ext cx="799362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II. Building Carla Unreal Engine:  Accessing Unreal Engine Repo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234B857-CA20-8887-2E9E-820F10309025}"/>
              </a:ext>
            </a:extLst>
          </p:cNvPr>
          <p:cNvCxnSpPr>
            <a:cxnSpLocks/>
          </p:cNvCxnSpPr>
          <p:nvPr/>
        </p:nvCxnSpPr>
        <p:spPr>
          <a:xfrm>
            <a:off x="3960025" y="1141077"/>
            <a:ext cx="64147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19" name="Picture 18" descr="A screenshot of a computer&#10;&#10;Description automatically generated">
            <a:extLst>
              <a:ext uri="{FF2B5EF4-FFF2-40B4-BE49-F238E27FC236}">
                <a16:creationId xmlns:a16="http://schemas.microsoft.com/office/drawing/2014/main" id="{D1B53595-2DE1-FFE7-39EA-91FF074A38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394" y="615590"/>
            <a:ext cx="3478924" cy="1349629"/>
          </a:xfrm>
          <a:prstGeom prst="rect">
            <a:avLst/>
          </a:prstGeom>
        </p:spPr>
      </p:pic>
      <p:pic>
        <p:nvPicPr>
          <p:cNvPr id="21" name="Picture 20" descr="A screenshot of a computer&#10;&#10;Description automatically generated">
            <a:extLst>
              <a:ext uri="{FF2B5EF4-FFF2-40B4-BE49-F238E27FC236}">
                <a16:creationId xmlns:a16="http://schemas.microsoft.com/office/drawing/2014/main" id="{F486109A-D352-E3FF-8638-50F5F67DB8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5253" y="156707"/>
            <a:ext cx="4029089" cy="2124378"/>
          </a:xfrm>
          <a:prstGeom prst="rect">
            <a:avLst/>
          </a:prstGeom>
        </p:spPr>
      </p:pic>
      <p:pic>
        <p:nvPicPr>
          <p:cNvPr id="23" name="Picture 22" descr="A screenshot of a video game&#10;&#10;Description automatically generated">
            <a:extLst>
              <a:ext uri="{FF2B5EF4-FFF2-40B4-BE49-F238E27FC236}">
                <a16:creationId xmlns:a16="http://schemas.microsoft.com/office/drawing/2014/main" id="{7A7D0AE8-602D-8AE9-766B-6028CDDF13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4298" y="53384"/>
            <a:ext cx="1543665" cy="2377256"/>
          </a:xfrm>
          <a:prstGeom prst="rect">
            <a:avLst/>
          </a:prstGeom>
        </p:spPr>
      </p:pic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09C89B1-8BDA-B291-61AA-24DCD3C51F10}"/>
              </a:ext>
            </a:extLst>
          </p:cNvPr>
          <p:cNvCxnSpPr>
            <a:cxnSpLocks/>
          </p:cNvCxnSpPr>
          <p:nvPr/>
        </p:nvCxnSpPr>
        <p:spPr>
          <a:xfrm>
            <a:off x="9107931" y="1218896"/>
            <a:ext cx="489983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36147133-3BBA-E473-3C70-0DD9125705CF}"/>
              </a:ext>
            </a:extLst>
          </p:cNvPr>
          <p:cNvSpPr txBox="1"/>
          <p:nvPr/>
        </p:nvSpPr>
        <p:spPr>
          <a:xfrm>
            <a:off x="666999" y="2030115"/>
            <a:ext cx="26413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Access account options from Epic Games website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EE2378E-9B98-7821-856B-5FF0E4FCBAE0}"/>
              </a:ext>
            </a:extLst>
          </p:cNvPr>
          <p:cNvSpPr txBox="1"/>
          <p:nvPr/>
        </p:nvSpPr>
        <p:spPr>
          <a:xfrm>
            <a:off x="4372173" y="2364762"/>
            <a:ext cx="49307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Navigate to </a:t>
            </a:r>
            <a:r>
              <a:rPr lang="en-US" i="1" dirty="0"/>
              <a:t>Linked Accounts</a:t>
            </a:r>
            <a:r>
              <a:rPr lang="en-US" dirty="0"/>
              <a:t> and connect GitHub.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DD8BD4B-6744-7D8D-4255-97E0E122F7B7}"/>
              </a:ext>
            </a:extLst>
          </p:cNvPr>
          <p:cNvSpPr txBox="1"/>
          <p:nvPr/>
        </p:nvSpPr>
        <p:spPr>
          <a:xfrm>
            <a:off x="9478691" y="2539123"/>
            <a:ext cx="247487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Authorize GitHub Access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408293EB-C222-E138-88CE-3FD20401D193}"/>
              </a:ext>
            </a:extLst>
          </p:cNvPr>
          <p:cNvCxnSpPr>
            <a:cxnSpLocks/>
          </p:cNvCxnSpPr>
          <p:nvPr/>
        </p:nvCxnSpPr>
        <p:spPr>
          <a:xfrm>
            <a:off x="10661354" y="2908455"/>
            <a:ext cx="0" cy="45726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EE3FD6E6-6CBB-9E8D-1003-016D96AC41B7}"/>
              </a:ext>
            </a:extLst>
          </p:cNvPr>
          <p:cNvSpPr txBox="1"/>
          <p:nvPr/>
        </p:nvSpPr>
        <p:spPr>
          <a:xfrm>
            <a:off x="7465732" y="5871335"/>
            <a:ext cx="44878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Epic Games sent invitation to join organization</a:t>
            </a:r>
          </a:p>
        </p:txBody>
      </p:sp>
      <p:pic>
        <p:nvPicPr>
          <p:cNvPr id="45" name="Picture 44" descr="A screenshot of a video game&#10;&#10;Description automatically generated">
            <a:extLst>
              <a:ext uri="{FF2B5EF4-FFF2-40B4-BE49-F238E27FC236}">
                <a16:creationId xmlns:a16="http://schemas.microsoft.com/office/drawing/2014/main" id="{E90F337F-E5C6-0F5F-F506-97B9E204BEE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4814" y="3426950"/>
            <a:ext cx="4144783" cy="2393202"/>
          </a:xfrm>
          <a:prstGeom prst="rect">
            <a:avLst/>
          </a:prstGeom>
        </p:spPr>
      </p:pic>
      <p:pic>
        <p:nvPicPr>
          <p:cNvPr id="47" name="Picture 46" descr="A screenshot of a computer&#10;&#10;Description automatically generated">
            <a:extLst>
              <a:ext uri="{FF2B5EF4-FFF2-40B4-BE49-F238E27FC236}">
                <a16:creationId xmlns:a16="http://schemas.microsoft.com/office/drawing/2014/main" id="{8C9E42E3-99CB-4627-3A85-52C7816F736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8130" y="3188903"/>
            <a:ext cx="5227329" cy="2647714"/>
          </a:xfrm>
          <a:prstGeom prst="rect">
            <a:avLst/>
          </a:prstGeom>
        </p:spPr>
      </p:pic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D16336DE-08D6-F380-2D02-600C9AB8FD30}"/>
              </a:ext>
            </a:extLst>
          </p:cNvPr>
          <p:cNvCxnSpPr>
            <a:cxnSpLocks/>
          </p:cNvCxnSpPr>
          <p:nvPr/>
        </p:nvCxnSpPr>
        <p:spPr>
          <a:xfrm flipH="1">
            <a:off x="6664541" y="4798701"/>
            <a:ext cx="80119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7F611EBA-F45B-2F34-77B8-D318F633E69A}"/>
              </a:ext>
            </a:extLst>
          </p:cNvPr>
          <p:cNvSpPr txBox="1"/>
          <p:nvPr/>
        </p:nvSpPr>
        <p:spPr>
          <a:xfrm>
            <a:off x="1487732" y="5918577"/>
            <a:ext cx="4568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Carla Unreal Engine is now available for cloning</a:t>
            </a:r>
          </a:p>
        </p:txBody>
      </p:sp>
    </p:spTree>
    <p:extLst>
      <p:ext uri="{BB962C8B-B14F-4D97-AF65-F5344CB8AC3E}">
        <p14:creationId xmlns:p14="http://schemas.microsoft.com/office/powerpoint/2010/main" val="1148405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B8E246-B8EB-E973-A7F3-41DC3F35A7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5C5689F-CCBF-133B-530F-810C653B6333}"/>
              </a:ext>
            </a:extLst>
          </p:cNvPr>
          <p:cNvSpPr txBox="1"/>
          <p:nvPr/>
        </p:nvSpPr>
        <p:spPr>
          <a:xfrm>
            <a:off x="216309" y="6414725"/>
            <a:ext cx="799362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II. Building Carla Unreal Engine:  Accessing Unreal Engine Repo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243D6D9-B380-8D5F-696F-CB827A45169B}"/>
              </a:ext>
            </a:extLst>
          </p:cNvPr>
          <p:cNvCxnSpPr>
            <a:cxnSpLocks/>
          </p:cNvCxnSpPr>
          <p:nvPr/>
        </p:nvCxnSpPr>
        <p:spPr>
          <a:xfrm>
            <a:off x="3960025" y="1141077"/>
            <a:ext cx="64147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19" name="Picture 18" descr="A screenshot of a computer&#10;&#10;Description automatically generated">
            <a:extLst>
              <a:ext uri="{FF2B5EF4-FFF2-40B4-BE49-F238E27FC236}">
                <a16:creationId xmlns:a16="http://schemas.microsoft.com/office/drawing/2014/main" id="{5B189EA2-AFED-6969-7004-FCD31A5818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394" y="615590"/>
            <a:ext cx="3478924" cy="1349629"/>
          </a:xfrm>
          <a:prstGeom prst="rect">
            <a:avLst/>
          </a:prstGeom>
        </p:spPr>
      </p:pic>
      <p:pic>
        <p:nvPicPr>
          <p:cNvPr id="21" name="Picture 20" descr="A screenshot of a computer&#10;&#10;Description automatically generated">
            <a:extLst>
              <a:ext uri="{FF2B5EF4-FFF2-40B4-BE49-F238E27FC236}">
                <a16:creationId xmlns:a16="http://schemas.microsoft.com/office/drawing/2014/main" id="{3A208167-86E2-B3A4-7816-8DBE088B95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5253" y="156707"/>
            <a:ext cx="4029089" cy="2124378"/>
          </a:xfrm>
          <a:prstGeom prst="rect">
            <a:avLst/>
          </a:prstGeom>
        </p:spPr>
      </p:pic>
      <p:pic>
        <p:nvPicPr>
          <p:cNvPr id="23" name="Picture 22" descr="A screenshot of a video game&#10;&#10;Description automatically generated">
            <a:extLst>
              <a:ext uri="{FF2B5EF4-FFF2-40B4-BE49-F238E27FC236}">
                <a16:creationId xmlns:a16="http://schemas.microsoft.com/office/drawing/2014/main" id="{57080A39-6DCB-F979-8D4A-5DFA5F2B24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4298" y="53384"/>
            <a:ext cx="1543665" cy="2377256"/>
          </a:xfrm>
          <a:prstGeom prst="rect">
            <a:avLst/>
          </a:prstGeom>
        </p:spPr>
      </p:pic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3B8A1E1-07A4-602F-43BA-ACC8249052E6}"/>
              </a:ext>
            </a:extLst>
          </p:cNvPr>
          <p:cNvCxnSpPr>
            <a:cxnSpLocks/>
          </p:cNvCxnSpPr>
          <p:nvPr/>
        </p:nvCxnSpPr>
        <p:spPr>
          <a:xfrm>
            <a:off x="9107931" y="1218896"/>
            <a:ext cx="489983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3510B6CB-6B01-BEBB-A145-904F7AC47810}"/>
              </a:ext>
            </a:extLst>
          </p:cNvPr>
          <p:cNvSpPr txBox="1"/>
          <p:nvPr/>
        </p:nvSpPr>
        <p:spPr>
          <a:xfrm>
            <a:off x="666999" y="2030115"/>
            <a:ext cx="26413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Access account options from Epic Games website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BEBFEC3-63B3-3161-266E-E09ECA4C438E}"/>
              </a:ext>
            </a:extLst>
          </p:cNvPr>
          <p:cNvSpPr txBox="1"/>
          <p:nvPr/>
        </p:nvSpPr>
        <p:spPr>
          <a:xfrm>
            <a:off x="4372173" y="2364762"/>
            <a:ext cx="49307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Navigate to </a:t>
            </a:r>
            <a:r>
              <a:rPr lang="en-US" i="1" dirty="0"/>
              <a:t>Linked Accounts</a:t>
            </a:r>
            <a:r>
              <a:rPr lang="en-US" dirty="0"/>
              <a:t> and connect GitHub.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1BD2F83-C435-F11B-CC7D-4B78F3DD1CE0}"/>
              </a:ext>
            </a:extLst>
          </p:cNvPr>
          <p:cNvSpPr txBox="1"/>
          <p:nvPr/>
        </p:nvSpPr>
        <p:spPr>
          <a:xfrm>
            <a:off x="9478691" y="2539123"/>
            <a:ext cx="247487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Authorize GitHub Access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96212CF8-C4E6-D5F2-7006-AC2649C69801}"/>
              </a:ext>
            </a:extLst>
          </p:cNvPr>
          <p:cNvCxnSpPr>
            <a:cxnSpLocks/>
          </p:cNvCxnSpPr>
          <p:nvPr/>
        </p:nvCxnSpPr>
        <p:spPr>
          <a:xfrm>
            <a:off x="10661354" y="2908455"/>
            <a:ext cx="0" cy="45726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7D479C33-BC80-89B3-0EEB-EC3E4355D03B}"/>
              </a:ext>
            </a:extLst>
          </p:cNvPr>
          <p:cNvSpPr txBox="1"/>
          <p:nvPr/>
        </p:nvSpPr>
        <p:spPr>
          <a:xfrm>
            <a:off x="7465732" y="5871335"/>
            <a:ext cx="44878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Epic Games sent invitation to join organization</a:t>
            </a:r>
          </a:p>
        </p:txBody>
      </p:sp>
      <p:pic>
        <p:nvPicPr>
          <p:cNvPr id="45" name="Picture 44" descr="A screenshot of a video game&#10;&#10;Description automatically generated">
            <a:extLst>
              <a:ext uri="{FF2B5EF4-FFF2-40B4-BE49-F238E27FC236}">
                <a16:creationId xmlns:a16="http://schemas.microsoft.com/office/drawing/2014/main" id="{A12B3863-FA7F-C737-9AEE-09BEAAB2BFB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4814" y="3426950"/>
            <a:ext cx="4144783" cy="2393202"/>
          </a:xfrm>
          <a:prstGeom prst="rect">
            <a:avLst/>
          </a:prstGeom>
        </p:spPr>
      </p:pic>
      <p:pic>
        <p:nvPicPr>
          <p:cNvPr id="47" name="Picture 46" descr="A screenshot of a computer&#10;&#10;Description automatically generated">
            <a:extLst>
              <a:ext uri="{FF2B5EF4-FFF2-40B4-BE49-F238E27FC236}">
                <a16:creationId xmlns:a16="http://schemas.microsoft.com/office/drawing/2014/main" id="{46BFC0B4-1480-6DC7-49F0-D47B2EC64FD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8130" y="3188903"/>
            <a:ext cx="5227329" cy="2647714"/>
          </a:xfrm>
          <a:prstGeom prst="rect">
            <a:avLst/>
          </a:prstGeom>
        </p:spPr>
      </p:pic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795AED63-C266-B70C-8ACC-B78E174F3507}"/>
              </a:ext>
            </a:extLst>
          </p:cNvPr>
          <p:cNvCxnSpPr>
            <a:cxnSpLocks/>
          </p:cNvCxnSpPr>
          <p:nvPr/>
        </p:nvCxnSpPr>
        <p:spPr>
          <a:xfrm flipH="1">
            <a:off x="6664541" y="4798701"/>
            <a:ext cx="80119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E827F613-E286-A475-6B8D-8D4CDCAA1D30}"/>
              </a:ext>
            </a:extLst>
          </p:cNvPr>
          <p:cNvSpPr txBox="1"/>
          <p:nvPr/>
        </p:nvSpPr>
        <p:spPr>
          <a:xfrm>
            <a:off x="1487732" y="5918577"/>
            <a:ext cx="4568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Carla Unreal Engine is now available for cloning</a:t>
            </a:r>
          </a:p>
        </p:txBody>
      </p:sp>
    </p:spTree>
    <p:extLst>
      <p:ext uri="{BB962C8B-B14F-4D97-AF65-F5344CB8AC3E}">
        <p14:creationId xmlns:p14="http://schemas.microsoft.com/office/powerpoint/2010/main" val="3186599496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175</TotalTime>
  <Words>279</Words>
  <Application>Microsoft Office PowerPoint</Application>
  <PresentationFormat>Widescreen</PresentationFormat>
  <Paragraphs>40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Calibri</vt:lpstr>
      <vt:lpstr>Calibri (Body)</vt:lpstr>
      <vt:lpstr>Calibri Light</vt:lpstr>
      <vt:lpstr>Retrospect</vt:lpstr>
      <vt:lpstr>How to create Carla Package</vt:lpstr>
      <vt:lpstr>PowerPoint Presentation</vt:lpstr>
      <vt:lpstr>About Carla</vt:lpstr>
      <vt:lpstr>About Carla 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Nguyen Trinh Tra Giang</dc:creator>
  <cp:lastModifiedBy>Nguyen Trinh Tra Giang</cp:lastModifiedBy>
  <cp:revision>42</cp:revision>
  <dcterms:created xsi:type="dcterms:W3CDTF">2025-09-16T13:56:36Z</dcterms:created>
  <dcterms:modified xsi:type="dcterms:W3CDTF">2025-09-17T13:39:39Z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2025-09-16T14:34:09Z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23b09caa-ae51-48dd-89b9-13109bb81e75</vt:lpwstr>
  </property>
  <property fmtid="{D5CDD505-2E9C-101B-9397-08002B2CF9AE}" pid="7" name="MSIP_Label_defa4170-0d19-0005-0004-bc88714345d2_ActionId">
    <vt:lpwstr>99b4bdd7-832c-46ff-adab-93f1b2b20d78</vt:lpwstr>
  </property>
  <property fmtid="{D5CDD505-2E9C-101B-9397-08002B2CF9AE}" pid="8" name="MSIP_Label_defa4170-0d19-0005-0004-bc88714345d2_ContentBits">
    <vt:lpwstr>0</vt:lpwstr>
  </property>
</Properties>
</file>

<file path=docProps/thumbnail.jpeg>
</file>